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72" r:id="rId2"/>
  </p:sldMasterIdLst>
  <p:notesMasterIdLst>
    <p:notesMasterId r:id="rId8"/>
  </p:notes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Oswald" panose="020B0604020202020204" charset="-18"/>
      <p:regular r:id="rId13"/>
      <p:bold r:id="rId14"/>
    </p:embeddedFont>
    <p:embeddedFont>
      <p:font typeface="Roboto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hoBY2BVrZ1JvDjIBmManL/ddsa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u-HU"/>
              <a:t>A Föld felszínének 70.8%-át víz borítja – úgy tartják, ennek az anyagnak a jelenléte tette lehetővé az élet kialakulását a bolygónkon. Miért mondhatjuk mégis, hogy veszélyben vannak a vízkészleteink?</a:t>
            </a:r>
            <a:br>
              <a:rPr lang="hu-HU"/>
            </a:br>
            <a:r>
              <a:rPr lang="hu-HU"/>
              <a:t>Nem minden formája hasznosítható közvetlenül ennek a vízmennyiségnek a számunkra. A teljes vízmennyiség 97%-a ugyanis óceánok és tengerek, vagyis sós víz formájában van jelen, melynek sótlanítása egyelőre nagyon drága és energiaigényes folyamat. Az élő szervezetek, az állatok, a növények és az emberek is édesvizet igényelnek az életben maradáshoz, ami ennek az óriási vízmennyiségnek csupán a 3%-a. Viszont ennek a 3%-nak is egy nagy része nem hozzáférhető: pl. mert fagyott állapotban van, vagy a talajban raktározódik, így tehát a teljes földi vízkészletnek csupán 1%-a, amivel gazdálkodhatunk!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u-HU"/>
              <a:t>Hol van most is körülöttünk ebből az egy százaléknyi hozzáférhető vízből? (jó válaszok lehetnek: a csapban, a vízvezetékekben, a légkondiban, a levegőben, az ételeinkben, az italainkban, a testfolyadékainkban, a növények nedveiben, a talajban, stb.)</a:t>
            </a:r>
            <a:br>
              <a:rPr lang="hu-HU"/>
            </a:br>
            <a:r>
              <a:rPr lang="hu-HU"/>
              <a:t>Mit teszünk ezzel az egy százalékkal? (jó válaszok lehetnek: ahhoz kell, hogy életben maradjunk; a növények párologtatnak; gyártunk vele dolgokat, feloldunk benne dolgokat, mosogatunk vele, lehúzzuk a wc-t, tisztálkodunk, stb.)</a:t>
            </a:r>
            <a:br>
              <a:rPr lang="hu-HU"/>
            </a:br>
            <a:br>
              <a:rPr lang="hu-HU"/>
            </a:br>
            <a:r>
              <a:rPr lang="hu-HU"/>
              <a:t>TIPP: Legyünk résen! Bár a víz a leggyakrabban használt oldószer, nem mindenhol azt használják: pl. a golyóstollban levő festék egy olajos vegyületben, a filctollban levő festék pedig egy alkoholos vegyületben van oldva!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Nézzük meg, hányféleképpen járhatja keresztül ezt a kék bolygót egy vízcsepp!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Egy felhőből hó vagy eső formájában távozhat, esőként viszont már a zuhanás során valamelyest párolog, melyből légnedvesség keletkezik. A maradék valamilyen szilárd felszínre érve szintén képes párologni, vagy tócsában összegyűlve olthatja egy élőlény szomját. </a:t>
            </a:r>
            <a:br>
              <a:rPr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felszín állapotától függ, hogy onnan azonnal lefolyik-e: pl. a lebetonozott utakról, az agyagosabb talajokról, vagy azokról, amelyek egy-egy nagy esőzés után már teljesen tele vannak vízzel nagyon gyorsan lefolyik. A felszín legkisebb vízgyűjtő egysége a patak, mely előbb-utóbb egy folyóba torkollik, ami végül a tengerbe jut. </a:t>
            </a:r>
            <a:br>
              <a:rPr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 ezek a feltételek viszont nem állnak fent, beszivárog a talajba. </a:t>
            </a:r>
            <a:br>
              <a:rPr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Ebben az esetben a folyamat lelassul, a tározás felszín alatti vízkészletek formájában tartósabbá válik. Minél mélyebbre jut a vízcseppünk, a tározás annál tartósabb. Az áramlás azonban itt is megfigyelhető: a víz itt is vagy közvetlenül a tengerbe jut, vagy ha a talajban a vegetáció gyökereivel találkozik, a növény hasznosítás céljából felveszi, majd a levelein keresztül párologtatva visszajuttatja a légkörbe. 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Így vagy úgy, de egy vízcsepp a felhőből indulva végül a felhőbe is jut vissza. A folyamat ideje viszont már nagyban függ attól, beszivárgott-e a talajba és tudták-e hasznosítani a növények vagy sem – ezt pedig az emberi tevékenység nagyban képes befolyásolja. 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Az emberi civilizációk számtalan módon megzavarhatják ezt a természetes áramlást, melyek mind a talaj kiszáradásához vezetnek. Ha védekezni akarunk a klímaváltozás hatásai ellen, előbb </a:t>
            </a:r>
            <a:r>
              <a:rPr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meg kell értenünk a víz és a talaj kapcsolatát.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talaj a földfelszín legfelső, keskeny rétege, mely a növényzetet tápanyagokkal és vízzel látja el, ezáltal elengedhetetlen az élethez. Azonban az itt található víz mennyisége nem csak az időjárási viszonyoktól, de az emberi tevékenységtől is nagyban függ.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Egyes talajok akár a saját tömegükkel megegyező tömegű vizet is képesek raktározni, magyarországi viszonylatban pedig nyugodtan kijelenthetjük, hogy a talaj hazánk legnagyobb vízraktára: több vizet tárol, mint tavaink és mesterséges víztározóink együttvéve!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talajok vízgazdálkodása azonban sérülékeny folyamat: a különféle szennyezések, a rossz mezőgazdasági és várostervezési gyakorlatok, a szélsőséges időjárás mind befolyásolják az itt található és a növényzet által hasznosítható víz mennyiségét.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mai órán erről fogunk tanulni.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5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g"/><Relationship Id="rId4" Type="http://schemas.openxmlformats.org/officeDocument/2006/relationships/image" Target="../media/image6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gyéni elrendezés">
  <p:cSld name="Egyéni elrendezés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544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8093" y="280954"/>
            <a:ext cx="2774462" cy="751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1874" y="6157132"/>
            <a:ext cx="4474836" cy="54593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7"/>
          <p:cNvSpPr txBox="1">
            <a:spLocks noGrp="1"/>
          </p:cNvSpPr>
          <p:nvPr>
            <p:ph type="ctrTitle"/>
          </p:nvPr>
        </p:nvSpPr>
        <p:spPr>
          <a:xfrm>
            <a:off x="345833" y="1608991"/>
            <a:ext cx="7488113" cy="1900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subTitle" idx="1"/>
          </p:nvPr>
        </p:nvSpPr>
        <p:spPr>
          <a:xfrm>
            <a:off x="345833" y="3602038"/>
            <a:ext cx="7488113" cy="2200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Egyéni elrendezés">
  <p:cSld name="3_Egyéni elrendezé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8"/>
          <p:cNvSpPr txBox="1">
            <a:spLocks noGrp="1"/>
          </p:cNvSpPr>
          <p:nvPr>
            <p:ph type="dt" idx="10"/>
          </p:nvPr>
        </p:nvSpPr>
        <p:spPr>
          <a:xfrm>
            <a:off x="8506485" y="62929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7" name="Google Shape;87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4674" y="310196"/>
            <a:ext cx="2774462" cy="75187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28"/>
          <p:cNvSpPr/>
          <p:nvPr/>
        </p:nvSpPr>
        <p:spPr>
          <a:xfrm>
            <a:off x="674674" y="2006417"/>
            <a:ext cx="4699431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vízgyűjtő szinten </a:t>
            </a:r>
            <a:br>
              <a:rPr lang="hu-HU" sz="28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hu-HU" sz="28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önkormányzati koordinációval</a:t>
            </a:r>
            <a:endParaRPr sz="2800">
              <a:solidFill>
                <a:schemeClr val="accent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9" name="Google Shape;89;p28"/>
          <p:cNvSpPr/>
          <p:nvPr/>
        </p:nvSpPr>
        <p:spPr>
          <a:xfrm>
            <a:off x="0" y="1251284"/>
            <a:ext cx="12192000" cy="482225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34452" y="0"/>
            <a:ext cx="4857548" cy="3205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34450" y="3378466"/>
            <a:ext cx="4857549" cy="347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8095" y="6189184"/>
            <a:ext cx="4474836" cy="54593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8"/>
          <p:cNvSpPr txBox="1">
            <a:spLocks noGrp="1"/>
          </p:cNvSpPr>
          <p:nvPr>
            <p:ph type="body" idx="1"/>
          </p:nvPr>
        </p:nvSpPr>
        <p:spPr>
          <a:xfrm>
            <a:off x="620928" y="2703753"/>
            <a:ext cx="6603737" cy="3280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28"/>
          <p:cNvSpPr txBox="1">
            <a:spLocks noGrp="1"/>
          </p:cNvSpPr>
          <p:nvPr>
            <p:ph type="title"/>
          </p:nvPr>
        </p:nvSpPr>
        <p:spPr>
          <a:xfrm>
            <a:off x="620928" y="1340119"/>
            <a:ext cx="6603737" cy="755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swald"/>
              <a:buNone/>
              <a:defRPr sz="36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5" name="Google Shape;95;p28"/>
          <p:cNvSpPr txBox="1">
            <a:spLocks noGrp="1"/>
          </p:cNvSpPr>
          <p:nvPr>
            <p:ph type="body" idx="2"/>
          </p:nvPr>
        </p:nvSpPr>
        <p:spPr>
          <a:xfrm>
            <a:off x="620928" y="1996766"/>
            <a:ext cx="6603737" cy="623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Egyéni elrendezés">
  <p:cSld name="9_Egyéni elrendezé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9"/>
          <p:cNvSpPr txBox="1">
            <a:spLocks noGrp="1"/>
          </p:cNvSpPr>
          <p:nvPr>
            <p:ph type="dt" idx="10"/>
          </p:nvPr>
        </p:nvSpPr>
        <p:spPr>
          <a:xfrm>
            <a:off x="8506485" y="62929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8" name="Google Shape;98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4674" y="310196"/>
            <a:ext cx="2774462" cy="75187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9"/>
          <p:cNvSpPr/>
          <p:nvPr/>
        </p:nvSpPr>
        <p:spPr>
          <a:xfrm>
            <a:off x="674674" y="2006417"/>
            <a:ext cx="4699431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vízgyűjtő szinten </a:t>
            </a:r>
            <a:br>
              <a:rPr lang="hu-HU" sz="28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hu-HU" sz="28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önkormányzati koordinációval</a:t>
            </a:r>
            <a:endParaRPr sz="2800">
              <a:solidFill>
                <a:schemeClr val="accent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0" name="Google Shape;100;p29"/>
          <p:cNvSpPr/>
          <p:nvPr/>
        </p:nvSpPr>
        <p:spPr>
          <a:xfrm>
            <a:off x="0" y="1251284"/>
            <a:ext cx="12192000" cy="482225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8095" y="6189184"/>
            <a:ext cx="4474836" cy="54593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9"/>
          <p:cNvSpPr txBox="1">
            <a:spLocks noGrp="1"/>
          </p:cNvSpPr>
          <p:nvPr>
            <p:ph type="body" idx="1"/>
          </p:nvPr>
        </p:nvSpPr>
        <p:spPr>
          <a:xfrm>
            <a:off x="620928" y="2703753"/>
            <a:ext cx="6603737" cy="3280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29"/>
          <p:cNvSpPr txBox="1">
            <a:spLocks noGrp="1"/>
          </p:cNvSpPr>
          <p:nvPr>
            <p:ph type="title"/>
          </p:nvPr>
        </p:nvSpPr>
        <p:spPr>
          <a:xfrm>
            <a:off x="620928" y="1340119"/>
            <a:ext cx="6603737" cy="755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swald"/>
              <a:buNone/>
              <a:defRPr sz="36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4" name="Google Shape;104;p29"/>
          <p:cNvSpPr txBox="1">
            <a:spLocks noGrp="1"/>
          </p:cNvSpPr>
          <p:nvPr>
            <p:ph type="body" idx="2"/>
          </p:nvPr>
        </p:nvSpPr>
        <p:spPr>
          <a:xfrm>
            <a:off x="620928" y="1996766"/>
            <a:ext cx="6603737" cy="623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p29"/>
          <p:cNvSpPr>
            <a:spLocks noGrp="1"/>
          </p:cNvSpPr>
          <p:nvPr>
            <p:ph type="pic" idx="3"/>
          </p:nvPr>
        </p:nvSpPr>
        <p:spPr>
          <a:xfrm>
            <a:off x="7278411" y="132132"/>
            <a:ext cx="4857750" cy="3205163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29"/>
          <p:cNvSpPr>
            <a:spLocks noGrp="1"/>
          </p:cNvSpPr>
          <p:nvPr>
            <p:ph type="pic" idx="4"/>
          </p:nvPr>
        </p:nvSpPr>
        <p:spPr>
          <a:xfrm>
            <a:off x="7279457" y="3489514"/>
            <a:ext cx="4857750" cy="320516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Egyéni elrendezés">
  <p:cSld name="8_Egyéni elrendezé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4674" y="310196"/>
            <a:ext cx="2774462" cy="75187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0"/>
          <p:cNvSpPr/>
          <p:nvPr/>
        </p:nvSpPr>
        <p:spPr>
          <a:xfrm>
            <a:off x="674674" y="2006417"/>
            <a:ext cx="4699431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vízgyűjtő szinten </a:t>
            </a:r>
            <a:br>
              <a:rPr lang="hu-HU" sz="28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hu-HU" sz="28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önkormányzati koordinációval</a:t>
            </a:r>
            <a:endParaRPr sz="2800">
              <a:solidFill>
                <a:schemeClr val="accent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0" name="Google Shape;110;p30"/>
          <p:cNvSpPr/>
          <p:nvPr/>
        </p:nvSpPr>
        <p:spPr>
          <a:xfrm>
            <a:off x="0" y="1251284"/>
            <a:ext cx="12192000" cy="482225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8095" y="6189184"/>
            <a:ext cx="4474836" cy="54593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0"/>
          <p:cNvSpPr txBox="1">
            <a:spLocks noGrp="1"/>
          </p:cNvSpPr>
          <p:nvPr>
            <p:ph type="body" idx="1"/>
          </p:nvPr>
        </p:nvSpPr>
        <p:spPr>
          <a:xfrm>
            <a:off x="620928" y="2703753"/>
            <a:ext cx="6603737" cy="3280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30"/>
          <p:cNvSpPr txBox="1">
            <a:spLocks noGrp="1"/>
          </p:cNvSpPr>
          <p:nvPr>
            <p:ph type="title"/>
          </p:nvPr>
        </p:nvSpPr>
        <p:spPr>
          <a:xfrm>
            <a:off x="620928" y="1340119"/>
            <a:ext cx="6603737" cy="755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swald"/>
              <a:buNone/>
              <a:defRPr sz="36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4" name="Google Shape;114;p30"/>
          <p:cNvSpPr txBox="1">
            <a:spLocks noGrp="1"/>
          </p:cNvSpPr>
          <p:nvPr>
            <p:ph type="body" idx="2"/>
          </p:nvPr>
        </p:nvSpPr>
        <p:spPr>
          <a:xfrm>
            <a:off x="620928" y="1996766"/>
            <a:ext cx="6603737" cy="623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5" name="Google Shape;115;p30"/>
          <p:cNvSpPr>
            <a:spLocks noGrp="1"/>
          </p:cNvSpPr>
          <p:nvPr>
            <p:ph type="pic" idx="3"/>
          </p:nvPr>
        </p:nvSpPr>
        <p:spPr>
          <a:xfrm>
            <a:off x="7278411" y="1250950"/>
            <a:ext cx="4913589" cy="482282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Egyéni elrendezés">
  <p:cSld name="10_Egyéni elrendezé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4674" y="310196"/>
            <a:ext cx="2774462" cy="75187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1"/>
          <p:cNvSpPr/>
          <p:nvPr/>
        </p:nvSpPr>
        <p:spPr>
          <a:xfrm>
            <a:off x="674674" y="2006417"/>
            <a:ext cx="4699431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vízgyűjtő szinten </a:t>
            </a:r>
            <a:br>
              <a:rPr lang="hu-HU" sz="28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hu-HU" sz="28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önkormányzati koordinációval</a:t>
            </a:r>
            <a:endParaRPr sz="2800">
              <a:solidFill>
                <a:schemeClr val="accent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9" name="Google Shape;119;p31"/>
          <p:cNvSpPr/>
          <p:nvPr/>
        </p:nvSpPr>
        <p:spPr>
          <a:xfrm>
            <a:off x="0" y="1251284"/>
            <a:ext cx="12192000" cy="482225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8095" y="6189184"/>
            <a:ext cx="4474836" cy="54593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31"/>
          <p:cNvSpPr txBox="1">
            <a:spLocks noGrp="1"/>
          </p:cNvSpPr>
          <p:nvPr>
            <p:ph type="body" idx="1"/>
          </p:nvPr>
        </p:nvSpPr>
        <p:spPr>
          <a:xfrm>
            <a:off x="620928" y="2703753"/>
            <a:ext cx="5688433" cy="3280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31"/>
          <p:cNvSpPr txBox="1">
            <a:spLocks noGrp="1"/>
          </p:cNvSpPr>
          <p:nvPr>
            <p:ph type="title"/>
          </p:nvPr>
        </p:nvSpPr>
        <p:spPr>
          <a:xfrm>
            <a:off x="620929" y="1340119"/>
            <a:ext cx="5688432" cy="755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swald"/>
              <a:buNone/>
              <a:defRPr sz="36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3" name="Google Shape;123;p31"/>
          <p:cNvSpPr txBox="1">
            <a:spLocks noGrp="1"/>
          </p:cNvSpPr>
          <p:nvPr>
            <p:ph type="body" idx="2"/>
          </p:nvPr>
        </p:nvSpPr>
        <p:spPr>
          <a:xfrm>
            <a:off x="620928" y="1996766"/>
            <a:ext cx="5688433" cy="623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31"/>
          <p:cNvSpPr>
            <a:spLocks noGrp="1"/>
          </p:cNvSpPr>
          <p:nvPr>
            <p:ph type="pic" idx="3"/>
          </p:nvPr>
        </p:nvSpPr>
        <p:spPr>
          <a:xfrm>
            <a:off x="6400801" y="0"/>
            <a:ext cx="57912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Oswald"/>
              <a:buNone/>
              <a:defRPr sz="6000" b="0" i="0" u="none" strike="noStrike" cap="none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7" name="Google Shape;127;p3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>
  <p:cSld name="2 tartalomrész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3"/>
          <p:cNvSpPr/>
          <p:nvPr/>
        </p:nvSpPr>
        <p:spPr>
          <a:xfrm>
            <a:off x="7238198" y="0"/>
            <a:ext cx="4953802" cy="6054289"/>
          </a:xfrm>
          <a:prstGeom prst="rect">
            <a:avLst/>
          </a:prstGeom>
          <a:solidFill>
            <a:srgbClr val="B8DE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7789" y="6209632"/>
            <a:ext cx="1895271" cy="5136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" name="Google Shape;134;p33"/>
          <p:cNvCxnSpPr/>
          <p:nvPr/>
        </p:nvCxnSpPr>
        <p:spPr>
          <a:xfrm>
            <a:off x="0" y="6054289"/>
            <a:ext cx="12192000" cy="0"/>
          </a:xfrm>
          <a:prstGeom prst="straightConnector1">
            <a:avLst/>
          </a:prstGeom>
          <a:noFill/>
          <a:ln w="508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5" name="Google Shape;135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73520" y="6189184"/>
            <a:ext cx="4474836" cy="54593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33"/>
          <p:cNvSpPr txBox="1">
            <a:spLocks noGrp="1"/>
          </p:cNvSpPr>
          <p:nvPr>
            <p:ph type="body" idx="1"/>
          </p:nvPr>
        </p:nvSpPr>
        <p:spPr>
          <a:xfrm>
            <a:off x="620929" y="1825625"/>
            <a:ext cx="6341186" cy="409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33"/>
          <p:cNvSpPr txBox="1">
            <a:spLocks noGrp="1"/>
          </p:cNvSpPr>
          <p:nvPr>
            <p:ph type="body" idx="2"/>
          </p:nvPr>
        </p:nvSpPr>
        <p:spPr>
          <a:xfrm>
            <a:off x="7148356" y="1825625"/>
            <a:ext cx="4205444" cy="409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33"/>
          <p:cNvSpPr txBox="1">
            <a:spLocks noGrp="1"/>
          </p:cNvSpPr>
          <p:nvPr>
            <p:ph type="title"/>
          </p:nvPr>
        </p:nvSpPr>
        <p:spPr>
          <a:xfrm>
            <a:off x="620928" y="365126"/>
            <a:ext cx="10515600" cy="639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Oswald"/>
              <a:buNone/>
              <a:defRPr sz="36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9" name="Google Shape;139;p33"/>
          <p:cNvSpPr txBox="1">
            <a:spLocks noGrp="1"/>
          </p:cNvSpPr>
          <p:nvPr>
            <p:ph type="body" idx="3"/>
          </p:nvPr>
        </p:nvSpPr>
        <p:spPr>
          <a:xfrm>
            <a:off x="620929" y="1004489"/>
            <a:ext cx="7159272" cy="701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Egyéni elrendezés">
  <p:cSld name="11_Egyéni elrendezés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544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8093" y="280954"/>
            <a:ext cx="2774462" cy="751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1874" y="6157132"/>
            <a:ext cx="4474836" cy="54593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34"/>
          <p:cNvSpPr txBox="1">
            <a:spLocks noGrp="1"/>
          </p:cNvSpPr>
          <p:nvPr>
            <p:ph type="subTitle" idx="1"/>
          </p:nvPr>
        </p:nvSpPr>
        <p:spPr>
          <a:xfrm>
            <a:off x="345833" y="2328557"/>
            <a:ext cx="7488113" cy="2200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5" name="Google Shape;145;p34"/>
          <p:cNvSpPr>
            <a:spLocks noGrp="1"/>
          </p:cNvSpPr>
          <p:nvPr>
            <p:ph type="pic" idx="2"/>
          </p:nvPr>
        </p:nvSpPr>
        <p:spPr>
          <a:xfrm>
            <a:off x="3742837" y="302602"/>
            <a:ext cx="923925" cy="75247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 type="twoTxTwoObj">
  <p:cSld name="TWO_OBJECTS_WITH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Oswald"/>
              <a:buNone/>
              <a:defRPr sz="4400" b="0" i="0" u="none" strike="noStrike" cap="none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9" name="Google Shape;149;p3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3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1" name="Google Shape;151;p3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Oswald"/>
              <a:buNone/>
              <a:defRPr sz="4400" b="0" i="0" u="none" strike="noStrike" cap="none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4" name="Google Shape;154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BLANK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Egyéni elrendezés">
  <p:cSld name="5_Egyéni elrendezé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8"/>
          <p:cNvSpPr/>
          <p:nvPr/>
        </p:nvSpPr>
        <p:spPr>
          <a:xfrm>
            <a:off x="0" y="1232030"/>
            <a:ext cx="12192000" cy="4822257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22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7789" y="6209632"/>
            <a:ext cx="1895271" cy="5136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" name="Google Shape;23;p8"/>
          <p:cNvCxnSpPr/>
          <p:nvPr/>
        </p:nvCxnSpPr>
        <p:spPr>
          <a:xfrm>
            <a:off x="0" y="6054289"/>
            <a:ext cx="12192000" cy="0"/>
          </a:xfrm>
          <a:prstGeom prst="straightConnector1">
            <a:avLst/>
          </a:prstGeom>
          <a:noFill/>
          <a:ln w="508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4" name="Google Shape;2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73520" y="6189184"/>
            <a:ext cx="4474836" cy="545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7789" y="6209632"/>
            <a:ext cx="1895271" cy="5136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" name="Google Shape;26;p8"/>
          <p:cNvCxnSpPr/>
          <p:nvPr/>
        </p:nvCxnSpPr>
        <p:spPr>
          <a:xfrm>
            <a:off x="0" y="6054289"/>
            <a:ext cx="12192000" cy="0"/>
          </a:xfrm>
          <a:prstGeom prst="straightConnector1">
            <a:avLst/>
          </a:prstGeom>
          <a:noFill/>
          <a:ln w="508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7" name="Google Shape;2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3339" y="6159860"/>
            <a:ext cx="4673372" cy="585167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679944" y="365125"/>
            <a:ext cx="10515600" cy="88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Oswald"/>
              <a:buNone/>
              <a:defRPr sz="3600" b="0" i="0" u="none" strike="noStrike" cap="none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1"/>
          </p:nvPr>
        </p:nvSpPr>
        <p:spPr>
          <a:xfrm>
            <a:off x="679944" y="1429717"/>
            <a:ext cx="10515600" cy="4426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OBJECT_WITH_CAPTION_TEX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3" name="Google Shape;163;p3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4" name="Google Shape;164;p3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5" name="Google Shape;165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>
  <p:cSld name="PICTURE_WITH_CAPTION_TEX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71" name="Google Shape;171;p3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2" name="Google Shape;172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Oswald"/>
              <a:buNone/>
              <a:defRPr sz="4400" b="0" i="0" u="none" strike="noStrike" cap="none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7" name="Google Shape;177;p4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Oswald"/>
              <a:buNone/>
              <a:defRPr sz="4400" b="0" i="0" u="none" strike="noStrike" cap="none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3" name="Google Shape;183;p4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type="title">
  <p:cSld name="TITLE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2" name="Google Shape;20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TWO_OBJECTS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4" name="Google Shape;214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5" name="Google Shape;21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 type="twoTxTwoObj">
  <p:cSld name="TWO_OBJECTS_WITH_TEX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21" name="Google Shape;221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" name="Google Shape;222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23" name="Google Shape;223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" name="Google Shape;22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Egyéni elrendezés">
  <p:cSld name="7_Egyéni elrendezé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/>
          <p:nvPr/>
        </p:nvSpPr>
        <p:spPr>
          <a:xfrm>
            <a:off x="0" y="1251284"/>
            <a:ext cx="12192000" cy="4822257"/>
          </a:xfrm>
          <a:prstGeom prst="rect">
            <a:avLst/>
          </a:prstGeom>
          <a:solidFill>
            <a:srgbClr val="C3F1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" name="Google Shape;3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7789" y="6209632"/>
            <a:ext cx="1895271" cy="5136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" name="Google Shape;33;p9"/>
          <p:cNvCxnSpPr/>
          <p:nvPr/>
        </p:nvCxnSpPr>
        <p:spPr>
          <a:xfrm>
            <a:off x="0" y="6054289"/>
            <a:ext cx="12192000" cy="0"/>
          </a:xfrm>
          <a:prstGeom prst="straightConnector1">
            <a:avLst/>
          </a:prstGeom>
          <a:noFill/>
          <a:ln w="508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4" name="Google Shape;3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73520" y="6189184"/>
            <a:ext cx="4474836" cy="545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7789" y="6209632"/>
            <a:ext cx="1895271" cy="5136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" name="Google Shape;36;p9"/>
          <p:cNvCxnSpPr/>
          <p:nvPr/>
        </p:nvCxnSpPr>
        <p:spPr>
          <a:xfrm>
            <a:off x="0" y="6054289"/>
            <a:ext cx="12192000" cy="0"/>
          </a:xfrm>
          <a:prstGeom prst="straightConnector1">
            <a:avLst/>
          </a:prstGeom>
          <a:noFill/>
          <a:ln w="508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7" name="Google Shape;37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3339" y="6159860"/>
            <a:ext cx="4673372" cy="585167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679944" y="365125"/>
            <a:ext cx="10515600" cy="88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679944" y="1429717"/>
            <a:ext cx="10515600" cy="4426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•"/>
              <a:defRPr sz="2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BLANK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OBJECT_WITH_CAPTION_TEXT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39" name="Google Shape;239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0" name="Google Shape;24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>
  <p:cSld name="PICTURE_WITH_CAPTION_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46" name="Google Shape;246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7" name="Google Shape;24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3" name="Google Shape;253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9" name="Google Shape;25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gyéni elrendezés">
  <p:cSld name="1_Egyéni elrendezé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/>
          <p:nvPr/>
        </p:nvSpPr>
        <p:spPr>
          <a:xfrm>
            <a:off x="674674" y="2006417"/>
            <a:ext cx="469943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vízgyűjtő szinten </a:t>
            </a:r>
            <a:br>
              <a:rPr lang="hu-HU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u-HU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önkormányzati koordinációval</a:t>
            </a:r>
            <a:endParaRPr sz="2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12"/>
          <p:cNvSpPr/>
          <p:nvPr/>
        </p:nvSpPr>
        <p:spPr>
          <a:xfrm>
            <a:off x="0" y="1251284"/>
            <a:ext cx="12192000" cy="4822257"/>
          </a:xfrm>
          <a:prstGeom prst="rect">
            <a:avLst/>
          </a:prstGeom>
          <a:solidFill>
            <a:srgbClr val="B9DE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" name="Google Shape;43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7789" y="6209632"/>
            <a:ext cx="1895271" cy="5136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" name="Google Shape;44;p12"/>
          <p:cNvCxnSpPr/>
          <p:nvPr/>
        </p:nvCxnSpPr>
        <p:spPr>
          <a:xfrm>
            <a:off x="0" y="6054289"/>
            <a:ext cx="12192000" cy="0"/>
          </a:xfrm>
          <a:prstGeom prst="straightConnector1">
            <a:avLst/>
          </a:prstGeom>
          <a:noFill/>
          <a:ln w="508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5" name="Google Shape;4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73520" y="6189184"/>
            <a:ext cx="4474836" cy="54593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2"/>
          <p:cNvSpPr txBox="1">
            <a:spLocks noGrp="1"/>
          </p:cNvSpPr>
          <p:nvPr>
            <p:ph type="body" idx="1"/>
          </p:nvPr>
        </p:nvSpPr>
        <p:spPr>
          <a:xfrm>
            <a:off x="620928" y="2154725"/>
            <a:ext cx="10515600" cy="3802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title"/>
          </p:nvPr>
        </p:nvSpPr>
        <p:spPr>
          <a:xfrm>
            <a:off x="679944" y="365125"/>
            <a:ext cx="10515600" cy="88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2"/>
          </p:nvPr>
        </p:nvSpPr>
        <p:spPr>
          <a:xfrm>
            <a:off x="674674" y="1209087"/>
            <a:ext cx="715927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type="title">
  <p:cSld name="TITL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Oswald"/>
              <a:buNone/>
              <a:defRPr sz="6000" b="0" i="0" u="none" strike="noStrike" cap="none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Oswald"/>
              <a:buNone/>
              <a:defRPr sz="4400" b="0" i="0" u="none" strike="noStrike" cap="none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Egyéni elrendezés">
  <p:cSld name="6_Egyéni elrendezé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/>
          <p:nvPr/>
        </p:nvSpPr>
        <p:spPr>
          <a:xfrm>
            <a:off x="674674" y="2006417"/>
            <a:ext cx="469943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vízgyűjtő szinten </a:t>
            </a:r>
            <a:br>
              <a:rPr lang="hu-HU" sz="2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u-HU" sz="2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önkormányzati koordinációval</a:t>
            </a:r>
            <a:endParaRPr sz="2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5"/>
          <p:cNvSpPr/>
          <p:nvPr/>
        </p:nvSpPr>
        <p:spPr>
          <a:xfrm>
            <a:off x="0" y="1251284"/>
            <a:ext cx="12192000" cy="4822257"/>
          </a:xfrm>
          <a:prstGeom prst="rect">
            <a:avLst/>
          </a:prstGeom>
          <a:solidFill>
            <a:srgbClr val="B8DE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7789" y="6209632"/>
            <a:ext cx="1895271" cy="5136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25"/>
          <p:cNvCxnSpPr/>
          <p:nvPr/>
        </p:nvCxnSpPr>
        <p:spPr>
          <a:xfrm>
            <a:off x="0" y="6054289"/>
            <a:ext cx="12192000" cy="0"/>
          </a:xfrm>
          <a:prstGeom prst="straightConnector1">
            <a:avLst/>
          </a:prstGeom>
          <a:noFill/>
          <a:ln w="508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6" name="Google Shape;6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73520" y="6189184"/>
            <a:ext cx="4474836" cy="54593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5"/>
          <p:cNvSpPr txBox="1">
            <a:spLocks noGrp="1"/>
          </p:cNvSpPr>
          <p:nvPr>
            <p:ph type="body" idx="1"/>
          </p:nvPr>
        </p:nvSpPr>
        <p:spPr>
          <a:xfrm>
            <a:off x="620928" y="2154725"/>
            <a:ext cx="10515600" cy="3802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title"/>
          </p:nvPr>
        </p:nvSpPr>
        <p:spPr>
          <a:xfrm>
            <a:off x="679944" y="365125"/>
            <a:ext cx="10515600" cy="88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body" idx="2"/>
          </p:nvPr>
        </p:nvSpPr>
        <p:spPr>
          <a:xfrm>
            <a:off x="674674" y="1209087"/>
            <a:ext cx="715927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Egyéni elrendezés">
  <p:cSld name="2_Egyéni elrendezé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7789" y="6209632"/>
            <a:ext cx="1895271" cy="513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73520" y="6189184"/>
            <a:ext cx="4474836" cy="5459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" name="Google Shape;73;p26"/>
          <p:cNvCxnSpPr/>
          <p:nvPr/>
        </p:nvCxnSpPr>
        <p:spPr>
          <a:xfrm>
            <a:off x="0" y="6054289"/>
            <a:ext cx="12192000" cy="0"/>
          </a:xfrm>
          <a:prstGeom prst="straightConnector1">
            <a:avLst/>
          </a:prstGeom>
          <a:noFill/>
          <a:ln w="508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4" name="Google Shape;74;p26"/>
          <p:cNvSpPr txBox="1">
            <a:spLocks noGrp="1"/>
          </p:cNvSpPr>
          <p:nvPr>
            <p:ph type="body" idx="1"/>
          </p:nvPr>
        </p:nvSpPr>
        <p:spPr>
          <a:xfrm>
            <a:off x="620928" y="2048608"/>
            <a:ext cx="10515600" cy="3600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title"/>
          </p:nvPr>
        </p:nvSpPr>
        <p:spPr>
          <a:xfrm>
            <a:off x="620928" y="365125"/>
            <a:ext cx="10515600" cy="88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body" idx="2"/>
          </p:nvPr>
        </p:nvSpPr>
        <p:spPr>
          <a:xfrm>
            <a:off x="620928" y="1110607"/>
            <a:ext cx="715927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Egyéni elrendezés">
  <p:cSld name="4_Egyéni elrendezé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7"/>
          <p:cNvSpPr/>
          <p:nvPr/>
        </p:nvSpPr>
        <p:spPr>
          <a:xfrm>
            <a:off x="0" y="1251284"/>
            <a:ext cx="12192000" cy="482225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7789" y="6209632"/>
            <a:ext cx="1895271" cy="5136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" name="Google Shape;80;p27"/>
          <p:cNvCxnSpPr/>
          <p:nvPr/>
        </p:nvCxnSpPr>
        <p:spPr>
          <a:xfrm>
            <a:off x="0" y="6054289"/>
            <a:ext cx="12192000" cy="0"/>
          </a:xfrm>
          <a:prstGeom prst="straightConnector1">
            <a:avLst/>
          </a:prstGeom>
          <a:noFill/>
          <a:ln w="508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1" name="Google Shape;8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73520" y="6189184"/>
            <a:ext cx="4474836" cy="54593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27"/>
          <p:cNvSpPr txBox="1">
            <a:spLocks noGrp="1"/>
          </p:cNvSpPr>
          <p:nvPr>
            <p:ph type="body" idx="1"/>
          </p:nvPr>
        </p:nvSpPr>
        <p:spPr>
          <a:xfrm>
            <a:off x="647915" y="2022403"/>
            <a:ext cx="10515600" cy="3802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title"/>
          </p:nvPr>
        </p:nvSpPr>
        <p:spPr>
          <a:xfrm>
            <a:off x="679944" y="365125"/>
            <a:ext cx="10515600" cy="88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Oswald"/>
              <a:buNone/>
              <a:defRPr sz="3600" b="0" i="0" u="none" strike="noStrike" cap="none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4" name="Google Shape;84;p27"/>
          <p:cNvSpPr txBox="1">
            <a:spLocks noGrp="1"/>
          </p:cNvSpPr>
          <p:nvPr>
            <p:ph type="body" idx="2"/>
          </p:nvPr>
        </p:nvSpPr>
        <p:spPr>
          <a:xfrm>
            <a:off x="674106" y="1121164"/>
            <a:ext cx="715927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9" name="Google Shape;189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0" name="Google Shape;19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1" name="Google Shape;19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2" name="Google Shape;19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"/>
          <p:cNvSpPr txBox="1">
            <a:spLocks noGrp="1"/>
          </p:cNvSpPr>
          <p:nvPr>
            <p:ph type="ctrTitle"/>
          </p:nvPr>
        </p:nvSpPr>
        <p:spPr>
          <a:xfrm>
            <a:off x="345832" y="2478514"/>
            <a:ext cx="7488113" cy="1900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0"/>
              <a:buFont typeface="Oswald"/>
              <a:buNone/>
            </a:pPr>
            <a:r>
              <a:rPr lang="hu-HU" sz="13000" dirty="0">
                <a:latin typeface="Oswald"/>
                <a:ea typeface="Oswald"/>
                <a:cs typeface="Oswald"/>
                <a:sym typeface="Oswald"/>
              </a:rPr>
              <a:t>VÍZTÜKÖR</a:t>
            </a:r>
            <a:endParaRPr sz="13000"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67" name="Google Shape;267;p1"/>
          <p:cNvSpPr txBox="1">
            <a:spLocks noGrp="1"/>
          </p:cNvSpPr>
          <p:nvPr>
            <p:ph type="subTitle" idx="1"/>
          </p:nvPr>
        </p:nvSpPr>
        <p:spPr>
          <a:xfrm>
            <a:off x="345832" y="4603468"/>
            <a:ext cx="7488113" cy="809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</a:pPr>
            <a:r>
              <a:rPr lang="hu-HU" sz="2400" dirty="0">
                <a:latin typeface="Roboto"/>
                <a:ea typeface="Roboto"/>
                <a:cs typeface="Roboto"/>
                <a:sym typeface="Roboto"/>
              </a:rPr>
              <a:t>Egy vízcsepp útja az otthonodig</a:t>
            </a:r>
            <a:endParaRPr sz="240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5A09E44B-2B82-4437-AA65-ADE7B27A1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96" y="6184309"/>
            <a:ext cx="4931509" cy="6016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"/>
          <p:cNvSpPr txBox="1">
            <a:spLocks noGrp="1"/>
          </p:cNvSpPr>
          <p:nvPr>
            <p:ph type="title"/>
          </p:nvPr>
        </p:nvSpPr>
        <p:spPr>
          <a:xfrm>
            <a:off x="0" y="327731"/>
            <a:ext cx="3131892" cy="88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Oswald"/>
              <a:buNone/>
            </a:pPr>
            <a:r>
              <a:rPr lang="hu-HU" sz="4800"/>
              <a:t>A kék bolygó</a:t>
            </a:r>
            <a:endParaRPr sz="4800"/>
          </a:p>
        </p:txBody>
      </p:sp>
      <p:pic>
        <p:nvPicPr>
          <p:cNvPr id="274" name="Google Shape;274;p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019319" y="183352"/>
            <a:ext cx="7623366" cy="5716653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AF31A1A5-9C04-4C5F-8974-FDC8A8FCA1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2385" y="6122574"/>
            <a:ext cx="4931509" cy="6016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"/>
          <p:cNvSpPr txBox="1"/>
          <p:nvPr/>
        </p:nvSpPr>
        <p:spPr>
          <a:xfrm>
            <a:off x="0" y="419517"/>
            <a:ext cx="5767329" cy="1421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DBF"/>
              </a:buClr>
              <a:buSzPts val="4800"/>
              <a:buFont typeface="Oswald"/>
              <a:buNone/>
            </a:pPr>
            <a:r>
              <a:rPr lang="hu-HU" sz="4800" b="0" i="0" u="none" strike="noStrike" cap="none">
                <a:solidFill>
                  <a:srgbClr val="009DBF"/>
                </a:solidFill>
                <a:latin typeface="Oswald"/>
                <a:ea typeface="Oswald"/>
                <a:cs typeface="Oswald"/>
                <a:sym typeface="Oswald"/>
              </a:rPr>
              <a:t>Hol van körülöttünk víz?</a:t>
            </a:r>
            <a:endParaRPr sz="4800" b="0" i="0" u="none" strike="noStrike" cap="none">
              <a:solidFill>
                <a:srgbClr val="009DB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Oswald"/>
              <a:buNone/>
            </a:pPr>
            <a:endParaRPr sz="4800" b="0" i="0" u="none" strike="noStrike" cap="none">
              <a:solidFill>
                <a:srgbClr val="009DB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81" name="Google Shape;28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7789" y="6209632"/>
            <a:ext cx="1895271" cy="5136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2" name="Google Shape;282;p3"/>
          <p:cNvCxnSpPr/>
          <p:nvPr/>
        </p:nvCxnSpPr>
        <p:spPr>
          <a:xfrm>
            <a:off x="0" y="6054289"/>
            <a:ext cx="12192000" cy="0"/>
          </a:xfrm>
          <a:prstGeom prst="straightConnector1">
            <a:avLst/>
          </a:prstGeom>
          <a:noFill/>
          <a:ln w="508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83" name="Google Shape;283;p3"/>
          <p:cNvPicPr preferRelativeResize="0"/>
          <p:nvPr/>
        </p:nvPicPr>
        <p:blipFill rotWithShape="1">
          <a:blip r:embed="rId4">
            <a:alphaModFix/>
          </a:blip>
          <a:srcRect t="45030" r="6366"/>
          <a:stretch/>
        </p:blipFill>
        <p:spPr>
          <a:xfrm>
            <a:off x="1" y="1265375"/>
            <a:ext cx="12192000" cy="477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2FD15EFD-8FA8-41F9-BF34-6A5F21A74F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7997" y="6185171"/>
            <a:ext cx="4931509" cy="6016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"/>
          <p:cNvSpPr txBox="1">
            <a:spLocks noGrp="1"/>
          </p:cNvSpPr>
          <p:nvPr>
            <p:ph type="title"/>
          </p:nvPr>
        </p:nvSpPr>
        <p:spPr>
          <a:xfrm>
            <a:off x="0" y="347585"/>
            <a:ext cx="5949456" cy="88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Oswald"/>
              <a:buNone/>
            </a:pPr>
            <a:r>
              <a:rPr lang="hu-HU" sz="4800">
                <a:latin typeface="Oswald"/>
                <a:ea typeface="Oswald"/>
                <a:cs typeface="Oswald"/>
                <a:sym typeface="Oswald"/>
              </a:rPr>
              <a:t>A víz és a talaj barátsága</a:t>
            </a:r>
            <a:endParaRPr sz="48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95" name="Google Shape;295;p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35248" r="731" b="6199"/>
          <a:stretch/>
        </p:blipFill>
        <p:spPr>
          <a:xfrm>
            <a:off x="1" y="1233744"/>
            <a:ext cx="12192000" cy="4794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1E8FCDB2-F045-4694-BBAD-3D29CC9C7D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774" y="6197295"/>
            <a:ext cx="4931509" cy="6016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4W_theme">
  <a:themeElements>
    <a:clrScheme name="LOGOS4Waters">
      <a:dk1>
        <a:srgbClr val="000000"/>
      </a:dk1>
      <a:lt1>
        <a:srgbClr val="FFFFFF"/>
      </a:lt1>
      <a:dk2>
        <a:srgbClr val="8BC841"/>
      </a:dk2>
      <a:lt2>
        <a:srgbClr val="E7E6E6"/>
      </a:lt2>
      <a:accent1>
        <a:srgbClr val="00D2FF"/>
      </a:accent1>
      <a:accent2>
        <a:srgbClr val="003399"/>
      </a:accent2>
      <a:accent3>
        <a:srgbClr val="A5A5A5"/>
      </a:accent3>
      <a:accent4>
        <a:srgbClr val="FFC000"/>
      </a:accent4>
      <a:accent5>
        <a:srgbClr val="69DBFE"/>
      </a:accent5>
      <a:accent6>
        <a:srgbClr val="70AD47"/>
      </a:accent6>
      <a:hlink>
        <a:srgbClr val="0048A9"/>
      </a:hlink>
      <a:folHlink>
        <a:srgbClr val="8CC84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700</Words>
  <Application>Microsoft Office PowerPoint</Application>
  <PresentationFormat>Szélesvásznú</PresentationFormat>
  <Paragraphs>26</Paragraphs>
  <Slides>5</Slides>
  <Notes>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2</vt:i4>
      </vt:variant>
      <vt:variant>
        <vt:lpstr>Diacímek</vt:lpstr>
      </vt:variant>
      <vt:variant>
        <vt:i4>5</vt:i4>
      </vt:variant>
    </vt:vector>
  </HeadingPairs>
  <TitlesOfParts>
    <vt:vector size="11" baseType="lpstr">
      <vt:lpstr>Oswald</vt:lpstr>
      <vt:lpstr>Calibri</vt:lpstr>
      <vt:lpstr>Roboto</vt:lpstr>
      <vt:lpstr>Arial</vt:lpstr>
      <vt:lpstr>L4W_theme</vt:lpstr>
      <vt:lpstr>Office-téma</vt:lpstr>
      <vt:lpstr>VÍZTÜKÖR</vt:lpstr>
      <vt:lpstr>A kék bolygó</vt:lpstr>
      <vt:lpstr>PowerPoint-bemutató</vt:lpstr>
      <vt:lpstr>PowerPoint-bemutató</vt:lpstr>
      <vt:lpstr>A víz és a talaj barátsága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VÍZTÜKÖR</dc:title>
  <dc:creator>giglerd</dc:creator>
  <cp:lastModifiedBy>gyorgyiambrog</cp:lastModifiedBy>
  <cp:revision>1</cp:revision>
  <dcterms:created xsi:type="dcterms:W3CDTF">2023-07-19T10:13:02Z</dcterms:created>
  <dcterms:modified xsi:type="dcterms:W3CDTF">2024-04-25T11:52:38Z</dcterms:modified>
</cp:coreProperties>
</file>